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38"/>
  </p:notesMasterIdLst>
  <p:handoutMasterIdLst>
    <p:handoutMasterId r:id="rId39"/>
  </p:handoutMasterIdLst>
  <p:sldIdLst>
    <p:sldId id="265" r:id="rId2"/>
    <p:sldId id="324" r:id="rId3"/>
    <p:sldId id="284" r:id="rId4"/>
    <p:sldId id="327" r:id="rId5"/>
    <p:sldId id="328" r:id="rId6"/>
    <p:sldId id="329" r:id="rId7"/>
    <p:sldId id="330" r:id="rId8"/>
    <p:sldId id="332" r:id="rId9"/>
    <p:sldId id="333" r:id="rId10"/>
    <p:sldId id="335" r:id="rId11"/>
    <p:sldId id="334" r:id="rId12"/>
    <p:sldId id="336" r:id="rId13"/>
    <p:sldId id="337" r:id="rId14"/>
    <p:sldId id="338" r:id="rId15"/>
    <p:sldId id="339" r:id="rId16"/>
    <p:sldId id="341" r:id="rId17"/>
    <p:sldId id="340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1" r:id="rId27"/>
    <p:sldId id="350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263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10" y="6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1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C2FC2-54C0-DB02-D1DA-2907B42FE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377232D-16EE-8A70-0DC6-D466397EC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CC688E9-04F6-0FEC-409B-369DC4A6B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A5E8DC-1468-0093-A3BC-DA0754C29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75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FF6B3-0A72-5F31-87B3-AC57ED44D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A67A817-6AA0-EA14-D9F1-B7B54D60E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0074FD4-AEEB-F914-14F7-EA8688F20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705156-D906-45B5-C301-2730456B5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04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5682E-8904-5B33-A8D5-749DE749F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17C4897-4293-A9A0-1D9B-134C09EA3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6DBE256-AE47-52AE-2CEC-5EF449FF7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56C5DF-F5A6-1CD0-584F-50E215423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0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60BC-CA66-BFB1-EFD0-DFC076149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5E6BAE6-A80C-653C-A000-A90525617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67EEC03-47A3-EC40-3B3D-B6AF4DA09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87BD72-582A-E466-674F-8B0DD5AFB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79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560AC-D609-C3ED-284A-C78B770C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8AB9954-839E-2D42-D126-B4A38FC66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7D398B3-BC7F-0798-3A9C-BF97027A3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58D1DA-CE9A-08D7-FEFB-B8ECC7B96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33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337F0-EFE7-3369-DFD2-1A813347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C6B6A42-DEFC-686E-D63D-D6FA07181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A022AA7-22D7-DE46-2800-B7766AF75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6ACBCD-CB70-8CBE-A7B2-5DE118292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22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57DC4-C67D-917C-4F96-418B004CB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B27EEAE-EA8B-EFCC-68C3-7EFA96415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69523F1-97A1-73F2-2559-9E61A1EDF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B34BEE-9570-B405-968E-B7EEEEC62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19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ECA64-1825-700B-3808-392CCDAA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1F49C50-9FB5-7373-91A2-2704DF980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6062B25-5822-6C61-610D-A9FAD3836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BA5CF0-7E05-00F9-4C10-0EBB618EF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29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86466-D047-052F-00B5-A972E1B0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B89F386-8011-1855-5221-E0AF92B5A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0EF8ECF-7C64-ED51-3C52-826CE0EDC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DECB0E-1780-A957-3F09-0B5C1C592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7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E2C8-4703-0F21-82F9-147371E1A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2B82131-FD41-EAD3-DBBB-68FA3EE98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35CEE31-F8F9-6C0E-BEF2-0CA85CF73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9245A9-9F1A-A484-1585-407D1B610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1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92928-A8F8-3F78-88BD-3578818AF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95A1A52-B790-44EF-6086-A0DBE2779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EDB09F4-30AC-2198-6044-16494233A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DDBD1F-2875-E854-D3D6-18BFD7B45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55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CBFE-E056-090D-681E-F5CAFC312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0C7DFE3-823D-E0D6-195D-010B08C56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784D7B7-8F2D-C27E-CFE6-AE1D5A446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1DF33F-2B51-5EB5-D7C0-1296D3379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67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5B4B7-821F-20CD-B242-E91D07131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EA1DCB8-D166-F934-7E26-C2363D0CC8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14AAF2E-3446-0422-2B06-1A0A48615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C69E7F-6ADE-FEED-F147-CABD0515D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6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4ED38-E03B-A7BC-B28C-BC5EBF1C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2255943-753E-A791-C8A7-40187C6A5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C02362A-CDC9-6C4E-CFB7-6FC6BAC2B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B8D5AD-7234-5607-EC56-7666D8A0C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86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BB1-1C6C-99AB-2DCF-39B2193B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D7AA752-86DF-FCC8-6BB0-F354B6975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0888166-0B7C-8469-32AC-632F087BC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5F4093-4E22-205F-5A88-0091AFECD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92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A6BB6-9090-78B7-CEFA-AEE9A95B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AF7171D-B891-605E-4D6A-32350F752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A1A682C-FEEE-E610-8C43-E43C4AD3F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559502-9609-64E9-E82E-5DB5E3685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92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DF45-9E28-9A1D-A494-843E0F86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FF14841-F248-D6AD-B85B-51BAC75A6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54A2FD7-2FE2-C884-8CD9-2B4B998A9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4265B8-60C5-2037-66A2-555FAAAB0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5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A09D5-CA64-E314-10B6-6471E9C68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B062EDF-8E17-73F5-560B-CCEA5276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DD866B8-39A1-AD3C-1B2A-A6910D8B3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7ABC2E-E1EC-9FCB-11E3-E270748CD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99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E405-9722-94D5-831C-755C67F78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FAA21FA-77B9-BC77-A53B-C4B4452E7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EC4F28D-1BC3-F7E7-4E92-C7BEDF958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E0EE02-54CE-E520-2C4C-207FBBB939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8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DE7DC-13F7-DB43-E20C-83B76776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E1A7F0E-A561-B043-2958-0D20CAA77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B9E90D6-CC96-9F90-3E5B-F522A3022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7CBEAF-C53C-B159-BC91-AFC427A17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3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5C46-771D-B560-B45B-0A9991316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44DE345-88ED-60C2-A4D6-B821B0DEB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D6C32E5-8FB0-0F66-D8F5-175944720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DCEC7D-5546-D701-CDA9-F8A35AE47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9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74832-94F5-0FBE-3138-051B661E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BD72DE2-602B-5663-C474-520FBDF72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23A6185-0E39-44CD-7635-B21ACCD49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46622D-D533-E208-39E6-B872AFA59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76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D2D7B-2317-FD1C-6FF8-AB06A232C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1D7CD50-F88E-AE33-2D11-7BEBD55E4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29E97C0-82E1-3576-04CE-561BCDD73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47580E-0A06-5C0E-DC6F-6E005D662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4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10985-05C3-4CF2-5022-C7921E76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3BCE347-6A94-2BF9-CF59-7C4DD4859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3D6631F-AC44-0EC2-CB50-BB504C89A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99863D-300C-344F-C306-9C87508E8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4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8229D-6B6C-7DB1-CB16-4EA07844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13A06AB-C5A3-136C-1761-2358C6B22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BF5AD29-0DF0-AFB1-1BEC-B24371267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812676-2069-B14F-9601-1C9881C89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4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D393-29A3-67E3-0BDC-BE85F1257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2095EB0-A082-17B0-CAB9-59073DF37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05F6BE6-D4BC-598F-688E-0AF23C062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7F8CE-CDCB-0287-D263-CDAF52B63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53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A250C-5DB1-1D46-4940-451A08AB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B0549E6-7097-D7CE-8ED7-78E405E878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6DFE3CE-A944-8DCC-3539-FDFDA9B48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664500-0EA9-1ED7-D3BE-339F7C2FB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6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Convolutional Neural Networks (CNNs)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Современные архитектуры нейронных сетей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1F5E6-6CE1-D495-0A04-ECF12555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FD249-39E1-A30F-2A1C-98844922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Для чего они нужны</a:t>
            </a:r>
            <a:r>
              <a:rPr lang="en-US" sz="3000" dirty="0"/>
              <a:t>?</a:t>
            </a:r>
            <a:endParaRPr lang="ru-RU" sz="3000" dirty="0"/>
          </a:p>
        </p:txBody>
      </p:sp>
      <p:pic>
        <p:nvPicPr>
          <p:cNvPr id="8196" name="Picture 4" descr="Convolutions of Images (2D) · Arcane Algorithm Archive">
            <a:extLst>
              <a:ext uri="{FF2B5EF4-FFF2-40B4-BE49-F238E27FC236}">
                <a16:creationId xmlns:a16="http://schemas.microsoft.com/office/drawing/2014/main" id="{8416C498-7464-CF97-096D-2A884EEF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01331"/>
            <a:ext cx="6390640" cy="34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69285B-0805-F2DF-B19D-D6CEE2FBA4E7}"/>
              </a:ext>
            </a:extLst>
          </p:cNvPr>
          <p:cNvSpPr txBox="1"/>
          <p:nvPr/>
        </p:nvSpPr>
        <p:spPr>
          <a:xfrm>
            <a:off x="233680" y="4628122"/>
            <a:ext cx="860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Свертки нужны для нахождения паттернов на изображении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47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3F25D-663E-1644-6710-7AC26B07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4B17C-0C11-408C-05D9-060185661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Первая </a:t>
            </a:r>
            <a:r>
              <a:rPr lang="ru-RU" sz="3000" dirty="0" err="1"/>
              <a:t>сверточная</a:t>
            </a:r>
            <a:r>
              <a:rPr lang="ru-RU" sz="3000" dirty="0"/>
              <a:t> сеть</a:t>
            </a:r>
            <a:r>
              <a:rPr lang="en-US" sz="3000" dirty="0"/>
              <a:t> LeNet (1990-e)</a:t>
            </a:r>
            <a:r>
              <a:rPr lang="ru-RU" sz="3000" dirty="0"/>
              <a:t> </a:t>
            </a:r>
          </a:p>
        </p:txBody>
      </p:sp>
      <p:pic>
        <p:nvPicPr>
          <p:cNvPr id="8198" name="Picture 6" descr="013 A CNN LeNet-5 - Master Data Science">
            <a:extLst>
              <a:ext uri="{FF2B5EF4-FFF2-40B4-BE49-F238E27FC236}">
                <a16:creationId xmlns:a16="http://schemas.microsoft.com/office/drawing/2014/main" id="{5CC3CA65-0FBD-E4C6-811B-40BFCE29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2016443"/>
            <a:ext cx="8442960" cy="154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D705B-78C1-75E9-9A89-CA2EAA029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68CA4D-E962-AB89-3693-9427178F9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92CFB8-66AA-18D5-BD3D-EA5079EB6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E398FE-C8E6-3804-B97F-ADED73EB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9C423-A364-7283-11DB-91594AF7F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B8106-80AF-E973-F36A-F640A4FB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Average and Max Pooling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F19208-7776-CA59-67E1-D1CD55CF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853295"/>
            <a:ext cx="456599" cy="196003"/>
          </a:xfrm>
          <a:prstGeom prst="rect">
            <a:avLst/>
          </a:prstGeom>
        </p:spPr>
      </p:pic>
      <p:pic>
        <p:nvPicPr>
          <p:cNvPr id="9220" name="Picture 4" descr="CNN | Introduction to Pooling Layer - GeeksforGeeks">
            <a:extLst>
              <a:ext uri="{FF2B5EF4-FFF2-40B4-BE49-F238E27FC236}">
                <a16:creationId xmlns:a16="http://schemas.microsoft.com/office/drawing/2014/main" id="{0E872FAA-C4D6-1A23-396A-FC1184A5C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80" y="1118736"/>
            <a:ext cx="4104640" cy="145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llustration of Max Pooling and Average Pooling Figure 2 above shows an...  | Download Scientific Diagram">
            <a:extLst>
              <a:ext uri="{FF2B5EF4-FFF2-40B4-BE49-F238E27FC236}">
                <a16:creationId xmlns:a16="http://schemas.microsoft.com/office/drawing/2014/main" id="{FF2BC249-CBAC-E78E-51CD-075DAFB01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69" y="2717200"/>
            <a:ext cx="2398061" cy="209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33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12DA4-61B5-496C-2F68-B3950DEF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DEC05-0343-129D-DBA2-883A4F33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err="1"/>
              <a:t>AlexNet</a:t>
            </a:r>
            <a:r>
              <a:rPr lang="en-US" sz="3000" dirty="0"/>
              <a:t> (2012)</a:t>
            </a:r>
            <a:r>
              <a:rPr lang="ru-RU" sz="30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2CE10-321B-79CC-218E-36381442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A58461-2A48-28D9-CB6F-33A1CAE65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3006FC-CBF4-2AF6-1147-0D3822EB9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44F298-C06C-02B9-C138-1B9F7D5D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10244" name="Picture 4" descr="AlexNet Architecture Explained. The convolutional neural network (CNN)… |  by Siddhesh Bangar | Medium">
            <a:extLst>
              <a:ext uri="{FF2B5EF4-FFF2-40B4-BE49-F238E27FC236}">
                <a16:creationId xmlns:a16="http://schemas.microsoft.com/office/drawing/2014/main" id="{EA589429-70F9-E4E4-0999-C26B42FA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36" y="1237522"/>
            <a:ext cx="7281582" cy="332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37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1EB32-2A0E-540B-9661-C1283406C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B9CA9-69A5-0547-F195-78A2B21A6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Dropout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B3E679-420D-F7C1-92C5-21578D6EC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803F8F-500E-0646-4DD5-B15290D1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A8C523-CDB0-0607-D484-779229AFC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15DD03-8A44-1E85-C6A3-862860607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11266" name="Picture 2" descr="AlexNet in depth. AlexNet was designed by Sir Geoffrey… | by Musstafa |  Medium">
            <a:extLst>
              <a:ext uri="{FF2B5EF4-FFF2-40B4-BE49-F238E27FC236}">
                <a16:creationId xmlns:a16="http://schemas.microsoft.com/office/drawing/2014/main" id="{C10C5362-FAD8-34E9-437A-039CD13B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06" y="1358194"/>
            <a:ext cx="5555587" cy="27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6ADF9B-EE18-EDB5-7ED2-081E58C87828}"/>
              </a:ext>
            </a:extLst>
          </p:cNvPr>
          <p:cNvSpPr txBox="1"/>
          <p:nvPr/>
        </p:nvSpPr>
        <p:spPr>
          <a:xfrm>
            <a:off x="3869391" y="4354557"/>
            <a:ext cx="486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Dropout(p=0.5)</a:t>
            </a:r>
          </a:p>
        </p:txBody>
      </p:sp>
    </p:spTree>
    <p:extLst>
      <p:ext uri="{BB962C8B-B14F-4D97-AF65-F5344CB8AC3E}">
        <p14:creationId xmlns:p14="http://schemas.microsoft.com/office/powerpoint/2010/main" val="155452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50EA5-1AE1-F1F1-43DE-6AF0F1BA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6BAAE-BFD1-1957-3B72-EEA71022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Dropout inference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D04F1D-ECDA-3A29-5CB0-111144095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93445A-379C-A902-3E12-D467FB4B0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85CA73-5F2C-2041-C257-769034A4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A913D4-134A-A3D7-BECA-77755522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11266" name="Picture 2" descr="AlexNet in depth. AlexNet was designed by Sir Geoffrey… | by Musstafa |  Medium">
            <a:extLst>
              <a:ext uri="{FF2B5EF4-FFF2-40B4-BE49-F238E27FC236}">
                <a16:creationId xmlns:a16="http://schemas.microsoft.com/office/drawing/2014/main" id="{0FE446D6-EA94-2BF4-A2B6-96A4E7968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60"/>
          <a:stretch>
            <a:fillRect/>
          </a:stretch>
        </p:blipFill>
        <p:spPr bwMode="auto">
          <a:xfrm>
            <a:off x="2669718" y="1347031"/>
            <a:ext cx="2991154" cy="27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669D30-E9A3-CDE6-2BB3-8C6F5F6C6D5F}"/>
              </a:ext>
            </a:extLst>
          </p:cNvPr>
          <p:cNvSpPr txBox="1"/>
          <p:nvPr/>
        </p:nvSpPr>
        <p:spPr>
          <a:xfrm>
            <a:off x="3869391" y="4354557"/>
            <a:ext cx="486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Dropout(p=0.5)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B510D-07E0-F879-A697-7E45790E1536}"/>
              </a:ext>
            </a:extLst>
          </p:cNvPr>
          <p:cNvSpPr txBox="1"/>
          <p:nvPr/>
        </p:nvSpPr>
        <p:spPr>
          <a:xfrm>
            <a:off x="5402875" y="2727192"/>
            <a:ext cx="486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1/p</a:t>
            </a:r>
          </a:p>
        </p:txBody>
      </p:sp>
    </p:spTree>
    <p:extLst>
      <p:ext uri="{BB962C8B-B14F-4D97-AF65-F5344CB8AC3E}">
        <p14:creationId xmlns:p14="http://schemas.microsoft.com/office/powerpoint/2010/main" val="93195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D99EA-32A2-2BA5-AC33-53F56DAA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3E8BB-4FF9-26D6-7B7F-AA4272B3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VGG-16(2014)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A7E16-275F-CE2A-E786-7AE90D2C2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540411-887D-2D8A-31A6-69902221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4C745E-D57E-2197-F725-8C8AA512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4CDEE4-29B8-8961-E6D4-B767B0B39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13314" name="Picture 2" descr="VGG-16 | CNN model - GeeksforGeeks">
            <a:extLst>
              <a:ext uri="{FF2B5EF4-FFF2-40B4-BE49-F238E27FC236}">
                <a16:creationId xmlns:a16="http://schemas.microsoft.com/office/drawing/2014/main" id="{0CF4E11E-FD43-5589-AD93-24522598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000268"/>
            <a:ext cx="8412480" cy="369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489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03BBE-056B-4581-E606-25F98D7E9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D3A15-396C-D911-F998-E00AFAA0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VGG-16 vs </a:t>
            </a:r>
            <a:r>
              <a:rPr lang="en-US" sz="3000" dirty="0" err="1"/>
              <a:t>AlexNet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A99A53-C66E-5873-B1F5-4EA3DC45B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22AE83-0BA2-48E1-CEFA-34159BA3E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7C3949-270F-2664-CB96-DBA0B4CC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FABEEB-9DBF-A8ED-CEEF-9F95D12C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12290" name="Picture 2" descr="The Difference Architecture between AlexNet and VGG16 Models. | Download  Scientific Diagram">
            <a:extLst>
              <a:ext uri="{FF2B5EF4-FFF2-40B4-BE49-F238E27FC236}">
                <a16:creationId xmlns:a16="http://schemas.microsoft.com/office/drawing/2014/main" id="{62E30BC8-44B6-CC63-9E96-B9254221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08" y="1210174"/>
            <a:ext cx="5910784" cy="311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917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987A-15CB-7440-E118-AC07E8B78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2D3F4-C7F5-8A8B-7CEF-B02268F4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err="1"/>
              <a:t>ReLu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A5FCFC-6B58-F800-0D81-98312B75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C38E3F-2EB4-0218-4644-FF2A2E3F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FB52F3-7859-A243-F155-6628353C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68BF87-1F3D-A2C0-EB0B-C81AE3A90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14342" name="Picture 6" descr="circuit design - What are the activation functions that can be generated  using op-amps and filters? - Electrical Engineering Stack Exchange">
            <a:extLst>
              <a:ext uri="{FF2B5EF4-FFF2-40B4-BE49-F238E27FC236}">
                <a16:creationId xmlns:a16="http://schemas.microsoft.com/office/drawing/2014/main" id="{1638BDF0-DAA0-90E4-EC3B-032371E8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87" y="744075"/>
            <a:ext cx="7577425" cy="38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621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06392-4D51-6644-B491-CDEC55AC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D4D4A-2FB4-2B1A-7F27-4362A4A1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err="1"/>
              <a:t>GoogleNet</a:t>
            </a:r>
            <a:r>
              <a:rPr lang="en-US" sz="3000" dirty="0"/>
              <a:t>(2014)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B9FBA2-630E-2A84-60D2-8CB49EA0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7B1323-0112-079B-2EFB-0BE7C04C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1A0EE6-0FB7-AEDD-7D41-FA85A27B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8D999E-A8E0-18F5-1E88-4C71002B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15362" name="Picture 2" descr="GoogleNet. GoogleNet, also known as Inception v1… | by Saba Hesaraki |  Medium">
            <a:extLst>
              <a:ext uri="{FF2B5EF4-FFF2-40B4-BE49-F238E27FC236}">
                <a16:creationId xmlns:a16="http://schemas.microsoft.com/office/drawing/2014/main" id="{23E28CE9-09B5-F4F7-CFF5-500D0BF9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" y="1298524"/>
            <a:ext cx="7749540" cy="329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97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Title 1">
            <a:extLst>
              <a:ext uri="{FF2B5EF4-FFF2-40B4-BE49-F238E27FC236}">
                <a16:creationId xmlns:a16="http://schemas.microsoft.com/office/drawing/2014/main" id="{B73E360D-9CE1-D624-8FED-68B1365D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Дескриминативные</a:t>
            </a:r>
            <a:r>
              <a:rPr lang="ru-RU" dirty="0"/>
              <a:t> </a:t>
            </a:r>
            <a:r>
              <a:rPr lang="en-US" dirty="0"/>
              <a:t>vs </a:t>
            </a:r>
            <a:r>
              <a:rPr lang="ru-RU" dirty="0"/>
              <a:t>генеративные задачи</a:t>
            </a:r>
            <a:endParaRPr lang="en-US" dirty="0"/>
          </a:p>
        </p:txBody>
      </p:sp>
      <p:pic>
        <p:nvPicPr>
          <p:cNvPr id="1028" name="Picture 4" descr="Генеративная и дискриминативная модели — Записки преподавателя">
            <a:extLst>
              <a:ext uri="{FF2B5EF4-FFF2-40B4-BE49-F238E27FC236}">
                <a16:creationId xmlns:a16="http://schemas.microsoft.com/office/drawing/2014/main" id="{DAB30117-56E2-9C40-6B5B-E43C8B6F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" y="1187883"/>
            <a:ext cx="8389257" cy="343959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C2B96-1DA4-31BD-2FF5-DBF50F3B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A827D-7DC2-5ACB-401D-D5BB7696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Inception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7B71F4-481B-6F04-14DA-87964BA1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38C467-A339-D578-AA9E-1D90CB4A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0CF921-C7C1-0AE6-2BAF-BCC8C9C6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91097E-FD4B-9B55-2CC3-CC9A3B51B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16386" name="Picture 2" descr="GoogLeNet - Gojay's Records">
            <a:extLst>
              <a:ext uri="{FF2B5EF4-FFF2-40B4-BE49-F238E27FC236}">
                <a16:creationId xmlns:a16="http://schemas.microsoft.com/office/drawing/2014/main" id="{503F421D-7D4B-2DD3-F3F7-ED31BFB74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12" y="1082039"/>
            <a:ext cx="6919565" cy="324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6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9B6F4-03F1-9B5E-AE90-8BDE0526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6616E-84E0-EE1E-3991-7575A50B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Inception v2 (2015)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E8DA4A-B76D-079C-517F-0772185F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175E8F-F651-77A5-2965-80C8E3E7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806D6B-6645-9780-929F-9498ED6AD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35E63B-F44B-1B0A-281C-0B15FE32F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17410" name="Picture 2" descr="Inception V2 and V3 - Inception Network Versions - GeeksforGeeks">
            <a:extLst>
              <a:ext uri="{FF2B5EF4-FFF2-40B4-BE49-F238E27FC236}">
                <a16:creationId xmlns:a16="http://schemas.microsoft.com/office/drawing/2014/main" id="{705DD678-B2CF-6FD4-458B-6F6C518C0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2" y="1077388"/>
            <a:ext cx="40481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6C3B6-83E7-BBBD-C351-969EF66F9609}"/>
              </a:ext>
            </a:extLst>
          </p:cNvPr>
          <p:cNvSpPr txBox="1"/>
          <p:nvPr/>
        </p:nvSpPr>
        <p:spPr>
          <a:xfrm>
            <a:off x="5181293" y="1417588"/>
            <a:ext cx="2997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5x5 vs 3x3-twice</a:t>
            </a:r>
            <a:endParaRPr lang="ru-RU" dirty="0"/>
          </a:p>
          <a:p>
            <a:endParaRPr lang="ru-RU" dirty="0"/>
          </a:p>
          <a:p>
            <a:r>
              <a:rPr lang="en-US" dirty="0" err="1"/>
              <a:t>C_input</a:t>
            </a:r>
            <a:r>
              <a:rPr lang="en-US" dirty="0"/>
              <a:t> * 5 * 5 * </a:t>
            </a:r>
            <a:r>
              <a:rPr lang="en-US" dirty="0" err="1"/>
              <a:t>C_output</a:t>
            </a:r>
            <a:r>
              <a:rPr lang="en-US" dirty="0"/>
              <a:t> = </a:t>
            </a:r>
            <a:r>
              <a:rPr lang="en-US" b="1" dirty="0"/>
              <a:t>25 * </a:t>
            </a:r>
            <a:r>
              <a:rPr lang="en-US" b="1" dirty="0" err="1"/>
              <a:t>C_input</a:t>
            </a:r>
            <a:r>
              <a:rPr lang="en-US" b="1" dirty="0"/>
              <a:t>  * output</a:t>
            </a:r>
          </a:p>
          <a:p>
            <a:endParaRPr lang="en-US" dirty="0"/>
          </a:p>
          <a:p>
            <a:r>
              <a:rPr lang="en-US" dirty="0"/>
              <a:t>2 * (</a:t>
            </a:r>
            <a:r>
              <a:rPr lang="en-US" dirty="0" err="1"/>
              <a:t>C_input</a:t>
            </a:r>
            <a:r>
              <a:rPr lang="en-US" dirty="0"/>
              <a:t> * 3 * 3 * </a:t>
            </a:r>
            <a:r>
              <a:rPr lang="en-US" dirty="0" err="1"/>
              <a:t>C_output</a:t>
            </a:r>
            <a:r>
              <a:rPr lang="en-US" dirty="0"/>
              <a:t>) = </a:t>
            </a:r>
          </a:p>
          <a:p>
            <a:r>
              <a:rPr lang="en-US" b="1" dirty="0"/>
              <a:t>18 * </a:t>
            </a:r>
            <a:r>
              <a:rPr lang="en-US" b="1" dirty="0" err="1"/>
              <a:t>C_input</a:t>
            </a:r>
            <a:r>
              <a:rPr lang="en-US" b="1" dirty="0"/>
              <a:t>  * output</a:t>
            </a:r>
          </a:p>
        </p:txBody>
      </p:sp>
    </p:spTree>
    <p:extLst>
      <p:ext uri="{BB962C8B-B14F-4D97-AF65-F5344CB8AC3E}">
        <p14:creationId xmlns:p14="http://schemas.microsoft.com/office/powerpoint/2010/main" val="2047317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B0A4B-26CF-B6AE-3950-D3A17EFEB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7C819-65D5-6C71-5FBB-F1855274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err="1"/>
              <a:t>ResNet</a:t>
            </a:r>
            <a:r>
              <a:rPr lang="en-US" sz="3000" dirty="0"/>
              <a:t> (2015)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B49F7F-744F-82E5-BF99-E327D8636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DEA678-55BB-9046-4562-F3B220F9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C3A209-F301-C257-8F55-6CD0568BB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6DE906-2671-243E-4207-0419BC54A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18434" name="Picture 2" descr="ResNet - Understanding the Revolutionary Neural Network Architecture for  Deep Learning - InsightfulScript">
            <a:extLst>
              <a:ext uri="{FF2B5EF4-FFF2-40B4-BE49-F238E27FC236}">
                <a16:creationId xmlns:a16="http://schemas.microsoft.com/office/drawing/2014/main" id="{5C1B3C0E-8680-D60E-F38F-7A5E594B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4" y="1429703"/>
            <a:ext cx="7092067" cy="27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557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F186E-8CBC-0917-C10A-7626D7866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9912E-25F9-6111-ECBE-966E7C7E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Residual connection</a:t>
            </a:r>
            <a:r>
              <a:rPr lang="ru-RU" sz="3000" dirty="0"/>
              <a:t> </a:t>
            </a:r>
            <a:r>
              <a:rPr lang="en-US" sz="3000" dirty="0"/>
              <a:t>and Batch Norm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26D5D0-4565-8F7C-1240-36158F30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84E05B-6870-BDCF-9781-78C0AE9C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19464" name="Picture 8" descr="What is Residual Network or ResNet? - Idiot Developer">
            <a:extLst>
              <a:ext uri="{FF2B5EF4-FFF2-40B4-BE49-F238E27FC236}">
                <a16:creationId xmlns:a16="http://schemas.microsoft.com/office/drawing/2014/main" id="{408B46A5-8536-80F8-2599-88D6E121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02" y="833719"/>
            <a:ext cx="2550162" cy="381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Why Batch Normalization?">
            <a:extLst>
              <a:ext uri="{FF2B5EF4-FFF2-40B4-BE49-F238E27FC236}">
                <a16:creationId xmlns:a16="http://schemas.microsoft.com/office/drawing/2014/main" id="{0710102D-6EAA-0CBB-A8B6-21FAE1401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348" y="1437694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498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F1DC4-AEF4-38A1-C40E-E1F949C66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80DF86-80E3-ADB5-B64C-76E81ABD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err="1"/>
              <a:t>MobileNet</a:t>
            </a:r>
            <a:r>
              <a:rPr lang="en-US" sz="3000" dirty="0"/>
              <a:t> (2016)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174643-BE9E-010E-9A24-ADE83423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286856-E45D-F388-6E07-0356E405B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EEE6F9-0A39-74CA-9F12-96F070FB8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35C006-F126-1E60-EA77-0653788E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20482" name="Picture 2" descr="K_04 Understanding of MobileNet - EN - Deep Learning Bible - 2.  Classification - Eng.">
            <a:extLst>
              <a:ext uri="{FF2B5EF4-FFF2-40B4-BE49-F238E27FC236}">
                <a16:creationId xmlns:a16="http://schemas.microsoft.com/office/drawing/2014/main" id="{FCA384A6-A557-4D9B-657A-169DE52F3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3" y="1203542"/>
            <a:ext cx="7544154" cy="303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416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07A4-01ED-D654-6EEF-3757D9754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F257C-D13D-C2B7-BFEF-3F4D8D36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0" dirty="0" err="1"/>
              <a:t>Depthwise</a:t>
            </a:r>
            <a:r>
              <a:rPr lang="en-US" b="0" dirty="0"/>
              <a:t> convolution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3B6D2F-9827-FCDC-43B6-04AEC1E8A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ED2C91-2865-D11A-06A4-4E9075177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757758-F667-7778-AAE2-147BC904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5E63D8-D4FC-88F3-732E-EAA909DD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21506" name="Picture 2" descr="Standard Convolution Operation">
            <a:extLst>
              <a:ext uri="{FF2B5EF4-FFF2-40B4-BE49-F238E27FC236}">
                <a16:creationId xmlns:a16="http://schemas.microsoft.com/office/drawing/2014/main" id="{697832EA-08A3-6406-E641-3D820D5F4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26" y="1647825"/>
            <a:ext cx="26860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tep 1: Depthwise Convolution">
            <a:extLst>
              <a:ext uri="{FF2B5EF4-FFF2-40B4-BE49-F238E27FC236}">
                <a16:creationId xmlns:a16="http://schemas.microsoft.com/office/drawing/2014/main" id="{0A76A3F6-F605-7392-9C25-A86E1ACCF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526" y="1631637"/>
            <a:ext cx="27717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1ED7CE-37DB-B7C1-8710-B510E854D514}"/>
              </a:ext>
            </a:extLst>
          </p:cNvPr>
          <p:cNvSpPr txBox="1"/>
          <p:nvPr/>
        </p:nvSpPr>
        <p:spPr>
          <a:xfrm>
            <a:off x="1703070" y="3619500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44CB5-5483-CC86-2E8C-DA5952E7A477}"/>
              </a:ext>
            </a:extLst>
          </p:cNvPr>
          <p:cNvSpPr txBox="1"/>
          <p:nvPr/>
        </p:nvSpPr>
        <p:spPr>
          <a:xfrm>
            <a:off x="5304485" y="3619500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Deepwise</a:t>
            </a:r>
            <a:r>
              <a:rPr lang="en-US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365421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3279-30E6-F117-E0FE-9753D67D4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BB602-6729-87FF-E37B-E2E6C4D42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0" dirty="0" err="1"/>
              <a:t>Depthwise</a:t>
            </a:r>
            <a:r>
              <a:rPr lang="en-US" b="0" dirty="0"/>
              <a:t> convolution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EF325D-7A30-81F1-0539-A1960D05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B9DFF2-B32F-0609-DB73-5C80CB269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03ED45-5A97-DCAA-1057-B2400888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559F76-3BB3-59CA-9D42-CB4A12B8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A13B87-1D31-94AD-8484-2A7189E3964C}"/>
              </a:ext>
            </a:extLst>
          </p:cNvPr>
          <p:cNvSpPr txBox="1"/>
          <p:nvPr/>
        </p:nvSpPr>
        <p:spPr>
          <a:xfrm>
            <a:off x="1729439" y="4444873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3C069-F9D2-0DB3-C36B-9F568A0788FA}"/>
              </a:ext>
            </a:extLst>
          </p:cNvPr>
          <p:cNvSpPr txBox="1"/>
          <p:nvPr/>
        </p:nvSpPr>
        <p:spPr>
          <a:xfrm>
            <a:off x="5472445" y="4366609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Deepwise</a:t>
            </a:r>
            <a:r>
              <a:rPr lang="en-US" dirty="0"/>
              <a:t> convolution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52D7528-80C9-D639-496F-3FC2127D8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19" y="1144739"/>
            <a:ext cx="2562723" cy="322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A598EA18-3C94-5E0F-61E0-254F0237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83" y="959006"/>
            <a:ext cx="3366643" cy="328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79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DAC-94A3-DCDC-F04B-98FEF0A4E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3D551-E798-9343-85AF-9BB0BD41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0" dirty="0"/>
              <a:t>Pointwise convolution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A6CF75-C785-125C-D2C5-6E734768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49829D-4D75-5ACD-9D88-11D093A0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533393-C7A2-F6DF-06AD-E477D378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265DF0-DBAE-0A44-789C-6E495CE2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21506" name="Picture 2" descr="Standard Convolution Operation">
            <a:extLst>
              <a:ext uri="{FF2B5EF4-FFF2-40B4-BE49-F238E27FC236}">
                <a16:creationId xmlns:a16="http://schemas.microsoft.com/office/drawing/2014/main" id="{C15CE0C9-246F-718C-2D43-FB9FD0CEE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26" y="1647825"/>
            <a:ext cx="26860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AFCF24-2359-E139-01EB-C927DC70747D}"/>
              </a:ext>
            </a:extLst>
          </p:cNvPr>
          <p:cNvSpPr txBox="1"/>
          <p:nvPr/>
        </p:nvSpPr>
        <p:spPr>
          <a:xfrm>
            <a:off x="1703070" y="3619500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2DD34-A3E7-2B1E-DC29-0AAB09FB37ED}"/>
              </a:ext>
            </a:extLst>
          </p:cNvPr>
          <p:cNvSpPr txBox="1"/>
          <p:nvPr/>
        </p:nvSpPr>
        <p:spPr>
          <a:xfrm>
            <a:off x="5304485" y="3619500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Pointwise  convolution</a:t>
            </a:r>
          </a:p>
        </p:txBody>
      </p:sp>
      <p:pic>
        <p:nvPicPr>
          <p:cNvPr id="22530" name="Picture 2" descr="Step 2: Pointwise Convolution">
            <a:extLst>
              <a:ext uri="{FF2B5EF4-FFF2-40B4-BE49-F238E27FC236}">
                <a16:creationId xmlns:a16="http://schemas.microsoft.com/office/drawing/2014/main" id="{4AB5AB91-89B8-05B2-E7D0-EAD9EA5F0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11" y="1714500"/>
            <a:ext cx="25812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16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4C5DB-E853-AC25-173A-6D5AE85C1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C136-A33C-ED36-B16B-530F641F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0" dirty="0"/>
              <a:t>Pointwise convolution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EA34C4-96C1-C376-5947-17189FAD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5C995D-F54C-525E-D008-8BFC7887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AE506D-0929-6AF9-08D4-4859AC45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3F13E1-A43C-09C3-4F34-C1F707E4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38909F-E80C-AC07-CE42-4B66FCCFFBA2}"/>
              </a:ext>
            </a:extLst>
          </p:cNvPr>
          <p:cNvSpPr txBox="1"/>
          <p:nvPr/>
        </p:nvSpPr>
        <p:spPr>
          <a:xfrm>
            <a:off x="1729439" y="4444873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0DAB7-7303-09D2-65D7-48F7A2099AF7}"/>
              </a:ext>
            </a:extLst>
          </p:cNvPr>
          <p:cNvSpPr txBox="1"/>
          <p:nvPr/>
        </p:nvSpPr>
        <p:spPr>
          <a:xfrm>
            <a:off x="5472445" y="4366609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Pointwise  convolution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C3728738-FFA8-69EB-B214-5282C55CF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19" y="1144739"/>
            <a:ext cx="2562723" cy="322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847C98-1014-CB7A-2E76-7FDF3FC0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784708"/>
            <a:ext cx="388653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9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AEB56-4D48-37D4-2B21-AA65F49BC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70A303-D166-CF78-4C4E-DAC0D842B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0" dirty="0"/>
              <a:t>Depth-wise separable convolution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AA57E1-D32D-2BA5-568F-583F147E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4CBB95-AAAB-3F58-D5AE-F9A076CF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7C5879-1C17-AF20-990A-7E1ACC3E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EAADC8-BAD0-F7DB-0F95-AB4DEE1DE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7FD8EA91-E249-8F2F-E1DB-EB5B73C9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69" y="1059291"/>
            <a:ext cx="2409707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89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err="1"/>
              <a:t>Дескриминативные</a:t>
            </a:r>
            <a:r>
              <a:rPr lang="ru-RU" sz="3000"/>
              <a:t> задачи в </a:t>
            </a:r>
            <a:r>
              <a:rPr lang="en-US" sz="3000"/>
              <a:t>CV</a:t>
            </a:r>
            <a:endParaRPr lang="ru-RU" sz="3000"/>
          </a:p>
        </p:txBody>
      </p:sp>
      <p:pic>
        <p:nvPicPr>
          <p:cNvPr id="2052" name="Picture 4" descr="Компьютерное зрение в качестве красной кнопки — плагин Deepness в QGIS">
            <a:extLst>
              <a:ext uri="{FF2B5EF4-FFF2-40B4-BE49-F238E27FC236}">
                <a16:creationId xmlns:a16="http://schemas.microsoft.com/office/drawing/2014/main" id="{51CC192F-38B6-9720-D0A1-41C0C4450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" y="1334696"/>
            <a:ext cx="8389257" cy="314597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F3DD7-243E-5D6A-925C-FD56A58FD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0628D-E0A0-4919-BE4F-F6AEC3C9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Параметры и число операций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08DB35-7F41-36BA-C6A1-F2697F5B0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AA4A8F-7EF0-D93E-E31B-E8EB05F9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3EAD86-E0E5-166F-0757-11897C01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A8D6ED-03AC-8AF6-0180-00BF5FED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1C73D-8E73-9C92-649D-773E0233A334}"/>
              </a:ext>
            </a:extLst>
          </p:cNvPr>
          <p:cNvSpPr txBox="1"/>
          <p:nvPr/>
        </p:nvSpPr>
        <p:spPr>
          <a:xfrm>
            <a:off x="457200" y="105535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Вход</a:t>
            </a:r>
            <a:r>
              <a:rPr lang="en-US" dirty="0"/>
              <a:t>: H * W * </a:t>
            </a:r>
            <a:r>
              <a:rPr lang="en-US" dirty="0" err="1"/>
              <a:t>C_input</a:t>
            </a:r>
            <a:endParaRPr lang="en-US" dirty="0"/>
          </a:p>
          <a:p>
            <a:r>
              <a:rPr lang="ru-RU" dirty="0"/>
              <a:t>Выход</a:t>
            </a:r>
            <a:r>
              <a:rPr lang="en-US" dirty="0"/>
              <a:t>: H * W * </a:t>
            </a:r>
            <a:r>
              <a:rPr lang="en-US" dirty="0" err="1"/>
              <a:t>C_output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95EE54-9FDA-C114-9701-6AB293870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786"/>
          <a:stretch>
            <a:fillRect/>
          </a:stretch>
        </p:blipFill>
        <p:spPr>
          <a:xfrm>
            <a:off x="457200" y="2207905"/>
            <a:ext cx="3782812" cy="1188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27E072-9993-6126-950B-3F77BB8F113F}"/>
              </a:ext>
            </a:extLst>
          </p:cNvPr>
          <p:cNvSpPr txBox="1"/>
          <p:nvPr/>
        </p:nvSpPr>
        <p:spPr>
          <a:xfrm>
            <a:off x="1334772" y="3622369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AF856F-EAB5-6D00-400D-1F9D749CA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222" y="1262685"/>
            <a:ext cx="3977985" cy="1158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FB476E-D391-11ED-C6A3-6831D93735EF}"/>
              </a:ext>
            </a:extLst>
          </p:cNvPr>
          <p:cNvSpPr txBox="1"/>
          <p:nvPr/>
        </p:nvSpPr>
        <p:spPr>
          <a:xfrm>
            <a:off x="5792165" y="2480659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Deepwise</a:t>
            </a:r>
            <a:r>
              <a:rPr lang="en-US" dirty="0"/>
              <a:t> convolution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2F2F3CE-058C-7A1A-0DA8-6B26040A5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888" y="2947992"/>
            <a:ext cx="3779848" cy="12345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542F79-E54E-343B-A2F2-B541CAF8B692}"/>
              </a:ext>
            </a:extLst>
          </p:cNvPr>
          <p:cNvSpPr txBox="1"/>
          <p:nvPr/>
        </p:nvSpPr>
        <p:spPr>
          <a:xfrm>
            <a:off x="5579286" y="4280540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Pointwise  convolution</a:t>
            </a:r>
          </a:p>
        </p:txBody>
      </p:sp>
    </p:spTree>
    <p:extLst>
      <p:ext uri="{BB962C8B-B14F-4D97-AF65-F5344CB8AC3E}">
        <p14:creationId xmlns:p14="http://schemas.microsoft.com/office/powerpoint/2010/main" val="394134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71F66-77DA-DF5B-C385-C3FCB3ADF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9F6EFA-EB3A-E662-2807-CCBE5555F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Параметры и число операций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21612D-E436-72EF-A168-A9F6662C2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48DAAA-0601-BDCD-8D6E-11EB492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BD0176-33A0-27C6-A07A-789DFA23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F7BF9E-7301-86EA-93BD-CCCCDB36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E1053D-E711-22EE-01A5-8C5D286A4113}"/>
              </a:ext>
            </a:extLst>
          </p:cNvPr>
          <p:cNvSpPr txBox="1"/>
          <p:nvPr/>
        </p:nvSpPr>
        <p:spPr>
          <a:xfrm>
            <a:off x="457200" y="105535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Вход</a:t>
            </a:r>
            <a:r>
              <a:rPr lang="en-US" dirty="0"/>
              <a:t>: H * W * </a:t>
            </a:r>
            <a:r>
              <a:rPr lang="en-US" dirty="0" err="1"/>
              <a:t>C_input</a:t>
            </a:r>
            <a:endParaRPr lang="en-US" dirty="0"/>
          </a:p>
          <a:p>
            <a:r>
              <a:rPr lang="ru-RU" dirty="0"/>
              <a:t>Выход</a:t>
            </a:r>
            <a:r>
              <a:rPr lang="en-US" dirty="0"/>
              <a:t>: H * W * </a:t>
            </a:r>
            <a:r>
              <a:rPr lang="en-US" dirty="0" err="1"/>
              <a:t>C_output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3AB34-318A-3C4F-9F63-DC6BC9250074}"/>
              </a:ext>
            </a:extLst>
          </p:cNvPr>
          <p:cNvSpPr txBox="1"/>
          <p:nvPr/>
        </p:nvSpPr>
        <p:spPr>
          <a:xfrm>
            <a:off x="1334772" y="3622369"/>
            <a:ext cx="243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968BF-128F-6790-62E6-9350AA524107}"/>
              </a:ext>
            </a:extLst>
          </p:cNvPr>
          <p:cNvSpPr txBox="1"/>
          <p:nvPr/>
        </p:nvSpPr>
        <p:spPr>
          <a:xfrm>
            <a:off x="5014856" y="3622369"/>
            <a:ext cx="356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Depth-wise separable convolution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14B72-1427-7CF1-F351-32A820748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56" y="2849251"/>
            <a:ext cx="2774072" cy="39348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879D9A-7800-4BA8-8D3A-80E382FBC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597" y="2943718"/>
            <a:ext cx="2225233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1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C5BB-DCA9-8699-ADBC-E1671C84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3B662-4B32-33E4-30FB-AE5DFA59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EfficientNet</a:t>
            </a:r>
            <a:r>
              <a:rPr lang="en-US" sz="2800" dirty="0"/>
              <a:t> (2019)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D2F2E5-4C35-37A7-0C9D-B4CAE93F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9367D-A7B1-9A89-BEC7-6454F549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64D188-B392-DDEF-CB6E-223243E9C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880998-10C0-2629-1CFA-9C504ACE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25604" name="Picture 4" descr="EfficientNet: Boost CNN Accuracy with Less Compute">
            <a:extLst>
              <a:ext uri="{FF2B5EF4-FFF2-40B4-BE49-F238E27FC236}">
                <a16:creationId xmlns:a16="http://schemas.microsoft.com/office/drawing/2014/main" id="{D530272C-643C-9C15-3BE2-F5BB6390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" y="1434677"/>
            <a:ext cx="5250483" cy="249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Изображение выглядит как текст, Шрифт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8A04380-B6A7-9FC7-FAA3-83C7CBD2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615" y="1316114"/>
            <a:ext cx="2247601" cy="292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57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F2B3A-13EB-18F3-1B98-7452C293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69751-491F-FE91-3B2D-727BDC3C4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Object detection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70B42B-4F26-C8EA-F985-B86C4402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64A203-2C85-CFB3-511C-E7E963C49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8919AC-E083-A3AB-9515-949C7990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5607D8-DF19-8434-EED6-A336426D2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27650" name="Picture 2" descr="Object Detection Part 4: Fast Detection Models | Lil'Log">
            <a:extLst>
              <a:ext uri="{FF2B5EF4-FFF2-40B4-BE49-F238E27FC236}">
                <a16:creationId xmlns:a16="http://schemas.microsoft.com/office/drawing/2014/main" id="{B3AB07F7-E9BB-F1C0-F1A4-C5C05CD09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" y="1332743"/>
            <a:ext cx="8221980" cy="24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50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47195-5B4B-7ECB-D029-970AC904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16853-C4C8-0F2A-F135-F2D37F3E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Segmentation problem (</a:t>
            </a:r>
            <a:r>
              <a:rPr lang="en-US" sz="3000" dirty="0" err="1"/>
              <a:t>Unet</a:t>
            </a:r>
            <a:r>
              <a:rPr lang="en-US" sz="3000" dirty="0"/>
              <a:t>)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618E92-ADAC-C449-1157-2C9AEACA2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A8617C-4109-27C9-A33B-6A6A34DB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36F7A8-DB3D-73F4-ACED-939E41FE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2EA108-E76D-4D91-1931-89B77057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28674" name="Picture 2" descr="U-Net: Convolutional Networks for Biomedical Image Segmentation">
            <a:extLst>
              <a:ext uri="{FF2B5EF4-FFF2-40B4-BE49-F238E27FC236}">
                <a16:creationId xmlns:a16="http://schemas.microsoft.com/office/drawing/2014/main" id="{251FD313-FBEE-6504-B1B9-9E17CB5D5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642" y="1161781"/>
            <a:ext cx="5361940" cy="357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166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366AB-E3EF-00CB-28D1-F8C547693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A56EF-2276-6399-F465-FBEC2339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Transposed convolution</a:t>
            </a:r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7F003A-EBB0-A5B3-5C54-6D5484E9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60" y="2901793"/>
            <a:ext cx="456599" cy="196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46F5F-A753-AE63-C2BE-DAFB17F5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99" y="2901794"/>
            <a:ext cx="456599" cy="1960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345C57-C6D8-DD08-CF86-DD2C94A2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96" y="2901794"/>
            <a:ext cx="456599" cy="196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CEAC12-FE56-231A-E069-B0DD389A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77" y="2849991"/>
            <a:ext cx="456599" cy="196003"/>
          </a:xfrm>
          <a:prstGeom prst="rect">
            <a:avLst/>
          </a:prstGeom>
        </p:spPr>
      </p:pic>
      <p:pic>
        <p:nvPicPr>
          <p:cNvPr id="29698" name="Picture 2" descr="Transposed Convolutions for &quot;smart&quot; upsampling of images and arrays :  r/learnmachinelearning">
            <a:extLst>
              <a:ext uri="{FF2B5EF4-FFF2-40B4-BE49-F238E27FC236}">
                <a16:creationId xmlns:a16="http://schemas.microsoft.com/office/drawing/2014/main" id="{E7965F19-E9B9-CA4F-AC3E-97F91D117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"/>
          <a:stretch>
            <a:fillRect/>
          </a:stretch>
        </p:blipFill>
        <p:spPr bwMode="auto">
          <a:xfrm>
            <a:off x="2537460" y="1278098"/>
            <a:ext cx="4381500" cy="324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038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EF9CA-E72C-AFE7-7FA4-796B1B130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D5075-4743-187E-7A0A-55F30B16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Что такое изображение?</a:t>
            </a:r>
          </a:p>
        </p:txBody>
      </p:sp>
      <p:pic>
        <p:nvPicPr>
          <p:cNvPr id="3074" name="Picture 2" descr="Convolution on RGB images - Hands-On Java Deep Learning for Computer Vision  [Book]">
            <a:extLst>
              <a:ext uri="{FF2B5EF4-FFF2-40B4-BE49-F238E27FC236}">
                <a16:creationId xmlns:a16="http://schemas.microsoft.com/office/drawing/2014/main" id="{4BB95C78-15CD-25DF-162A-8EBD5D12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43" y="2571750"/>
            <a:ext cx="3165048" cy="18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E32601-40E5-7FAF-FE6B-46BE413A71BD}"/>
              </a:ext>
            </a:extLst>
          </p:cNvPr>
          <p:cNvSpPr txBox="1"/>
          <p:nvPr/>
        </p:nvSpPr>
        <p:spPr>
          <a:xfrm>
            <a:off x="512872" y="1094422"/>
            <a:ext cx="761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dirty="0"/>
              <a:t>Изображение как </a:t>
            </a:r>
            <a:r>
              <a:rPr lang="ru-RU" b="1" dirty="0"/>
              <a:t>тензор</a:t>
            </a:r>
            <a:r>
              <a:rPr lang="ru-RU" dirty="0"/>
              <a:t> размера </a:t>
            </a:r>
            <a:r>
              <a:rPr lang="ru-RU" i="1" dirty="0"/>
              <a:t>(h × w × c)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h — высота, w — ширина, c — каналы (RGB).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Каждый канал — интенсивность красного, зелёного, синего.</a:t>
            </a:r>
          </a:p>
          <a:p>
            <a:endParaRPr lang="en-US" dirty="0"/>
          </a:p>
        </p:txBody>
      </p:sp>
      <p:pic>
        <p:nvPicPr>
          <p:cNvPr id="3076" name="Picture 4" descr="Unveiling the World of Computer Vision: A Comprehensive Overview - Midokura">
            <a:extLst>
              <a:ext uri="{FF2B5EF4-FFF2-40B4-BE49-F238E27FC236}">
                <a16:creationId xmlns:a16="http://schemas.microsoft.com/office/drawing/2014/main" id="{5FD5B8D9-5923-3658-6925-E78B6D8F0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9073"/>
            <a:ext cx="3713323" cy="185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90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B0C85-D4B6-2D6D-54A3-0B20D2BFD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5E54A-AE2B-A839-793B-B6211DFA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Что такое свертка?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02A73-05E8-30B6-94DB-E6D719EC4C39}"/>
              </a:ext>
            </a:extLst>
          </p:cNvPr>
          <p:cNvSpPr txBox="1"/>
          <p:nvPr/>
        </p:nvSpPr>
        <p:spPr>
          <a:xfrm>
            <a:off x="4747077" y="1040162"/>
            <a:ext cx="4099378" cy="373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SzPct val="100000"/>
            </a:pPr>
            <a:r>
              <a:rPr lang="en-US" sz="2000" b="1" kern="1200" baseline="0" dirty="0" err="1"/>
              <a:t>Свёртка</a:t>
            </a:r>
            <a:r>
              <a:rPr lang="en-US" sz="2000" b="1" kern="1200" baseline="0" dirty="0"/>
              <a:t> (convolution) </a:t>
            </a:r>
            <a:r>
              <a:rPr lang="en-US" sz="2000" kern="1200" baseline="0" dirty="0"/>
              <a:t>в </a:t>
            </a:r>
            <a:r>
              <a:rPr lang="en-US" sz="2000" kern="1200" baseline="0" dirty="0" err="1"/>
              <a:t>компьютерном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зрении</a:t>
            </a:r>
            <a:r>
              <a:rPr lang="en-US" sz="2000" kern="1200" baseline="0" dirty="0"/>
              <a:t> — </a:t>
            </a:r>
            <a:r>
              <a:rPr lang="en-US" sz="2000" kern="1200" baseline="0" dirty="0" err="1"/>
              <a:t>это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операция</a:t>
            </a:r>
            <a:r>
              <a:rPr lang="en-US" sz="2000" kern="1200" baseline="0" dirty="0"/>
              <a:t>, </a:t>
            </a:r>
            <a:r>
              <a:rPr lang="en-US" sz="2000" kern="1200" baseline="0" dirty="0" err="1"/>
              <a:t>при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которой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маленькое</a:t>
            </a:r>
            <a:r>
              <a:rPr lang="en-US" sz="2000" kern="1200" baseline="0" dirty="0"/>
              <a:t> </a:t>
            </a:r>
            <a:r>
              <a:rPr lang="en-US" sz="2000" b="1" kern="1200" baseline="0" dirty="0" err="1"/>
              <a:t>ядро</a:t>
            </a:r>
            <a:r>
              <a:rPr lang="en-US" sz="2000" b="1" kern="1200" baseline="0" dirty="0"/>
              <a:t> (kernel, </a:t>
            </a:r>
            <a:r>
              <a:rPr lang="en-US" sz="2000" b="1" kern="1200" baseline="0" dirty="0" err="1"/>
              <a:t>фильтр</a:t>
            </a:r>
            <a:r>
              <a:rPr lang="en-US" sz="2000" b="1" kern="1200" baseline="0" dirty="0"/>
              <a:t>) </a:t>
            </a:r>
            <a:r>
              <a:rPr lang="en-US" sz="2000" kern="1200" baseline="0" dirty="0" err="1"/>
              <a:t>размера</a:t>
            </a:r>
            <a:r>
              <a:rPr lang="en-US" sz="2000" kern="1200" baseline="0" dirty="0"/>
              <a:t> 𝑘×𝑘 «</a:t>
            </a:r>
            <a:r>
              <a:rPr lang="en-US" sz="2000" kern="1200" baseline="0" dirty="0" err="1"/>
              <a:t>скользит</a:t>
            </a:r>
            <a:r>
              <a:rPr lang="en-US" sz="2000" kern="1200" baseline="0" dirty="0"/>
              <a:t>» </a:t>
            </a:r>
            <a:r>
              <a:rPr lang="en-US" sz="2000" kern="1200" baseline="0" dirty="0" err="1"/>
              <a:t>по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изображению</a:t>
            </a:r>
            <a:r>
              <a:rPr lang="en-US" sz="2000" kern="1200" baseline="0" dirty="0"/>
              <a:t> и в </a:t>
            </a:r>
            <a:r>
              <a:rPr lang="en-US" sz="2000" kern="1200" baseline="0" dirty="0" err="1"/>
              <a:t>каждой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позиции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считает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скалярное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произведение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между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ядром</a:t>
            </a:r>
            <a:r>
              <a:rPr lang="en-US" sz="2000" kern="1200" baseline="0" dirty="0"/>
              <a:t> и </a:t>
            </a:r>
            <a:r>
              <a:rPr lang="en-US" sz="2000" kern="1200" baseline="0" dirty="0" err="1"/>
              <a:t>соответствующим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фрагментом</a:t>
            </a:r>
            <a:r>
              <a:rPr lang="en-US" sz="2000" kern="1200" baseline="0" dirty="0"/>
              <a:t> </a:t>
            </a:r>
            <a:r>
              <a:rPr lang="en-US" sz="2000" kern="1200" baseline="0" dirty="0" err="1"/>
              <a:t>изображения</a:t>
            </a:r>
            <a:r>
              <a:rPr lang="en-US" sz="2000" kern="1200" baseline="0" dirty="0"/>
              <a:t>.</a:t>
            </a:r>
          </a:p>
        </p:txBody>
      </p:sp>
      <p:pic>
        <p:nvPicPr>
          <p:cNvPr id="4098" name="Picture 2" descr="Unveiling the World of Computer Vision: A Comprehensive Overview - Midokura">
            <a:extLst>
              <a:ext uri="{FF2B5EF4-FFF2-40B4-BE49-F238E27FC236}">
                <a16:creationId xmlns:a16="http://schemas.microsoft.com/office/drawing/2014/main" id="{2396BC17-BF28-0004-E544-23EA7A5C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802" y="1040162"/>
            <a:ext cx="3728172" cy="37350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46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E14F0-C6B2-4670-8EB3-8B40284EC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91E56-4208-883B-B58A-53460F7F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Как работает свертка?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CF0F0E-D360-FB70-03D6-FCA599A9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96" y="1027269"/>
            <a:ext cx="6553768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8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F8EF8-3DC4-7803-1E94-0F3E4F6A3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38006-EC36-D1CD-DE1A-08C832EA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Как работает свертка?</a:t>
            </a:r>
          </a:p>
        </p:txBody>
      </p:sp>
      <p:pic>
        <p:nvPicPr>
          <p:cNvPr id="5122" name="Picture 2" descr="Computer Vision: Convolution Basics | by Harsh Yadav | TDS Archive | Medium">
            <a:extLst>
              <a:ext uri="{FF2B5EF4-FFF2-40B4-BE49-F238E27FC236}">
                <a16:creationId xmlns:a16="http://schemas.microsoft.com/office/drawing/2014/main" id="{27F8F479-CD8E-E8FE-B347-E3BBDDAC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16" y="833719"/>
            <a:ext cx="4591368" cy="40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94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AACDC-0D3C-FEF9-61E8-9C67BA9F2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3F3EF-0514-A6A3-C748-4B7BB78A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Как работает свертка?</a:t>
            </a:r>
          </a:p>
        </p:txBody>
      </p:sp>
      <p:pic>
        <p:nvPicPr>
          <p:cNvPr id="6146" name="Picture 2" descr="Depth-wise Convolution and Depth-wise Separable Convolution | by Atul  Pandey | Medium">
            <a:extLst>
              <a:ext uri="{FF2B5EF4-FFF2-40B4-BE49-F238E27FC236}">
                <a16:creationId xmlns:a16="http://schemas.microsoft.com/office/drawing/2014/main" id="{084FAEB6-899F-8EF2-24AC-86376C01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6" y="1107440"/>
            <a:ext cx="2800485" cy="352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F6B0B5-405B-41C0-7623-54EB4885A5BB}"/>
              </a:ext>
            </a:extLst>
          </p:cNvPr>
          <p:cNvSpPr txBox="1"/>
          <p:nvPr/>
        </p:nvSpPr>
        <p:spPr>
          <a:xfrm>
            <a:off x="4673600" y="1788160"/>
            <a:ext cx="396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Важно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ru-RU" dirty="0"/>
              <a:t>Параметров у </a:t>
            </a:r>
            <a:r>
              <a:rPr lang="ru-RU" b="1" dirty="0"/>
              <a:t>одного</a:t>
            </a:r>
            <a:r>
              <a:rPr lang="ru-RU" dirty="0"/>
              <a:t> фильтра свертки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k*k*</a:t>
            </a:r>
            <a:r>
              <a:rPr lang="en-US" dirty="0" err="1"/>
              <a:t>C_input</a:t>
            </a:r>
            <a:endParaRPr lang="en-US" dirty="0"/>
          </a:p>
          <a:p>
            <a:endParaRPr lang="en-US" dirty="0"/>
          </a:p>
          <a:p>
            <a:r>
              <a:rPr lang="ru-RU" dirty="0"/>
              <a:t>Если применить </a:t>
            </a:r>
            <a:r>
              <a:rPr lang="en-US" b="1" dirty="0" err="1"/>
              <a:t>C_output</a:t>
            </a:r>
            <a:r>
              <a:rPr lang="en-US" b="1" dirty="0"/>
              <a:t> </a:t>
            </a:r>
            <a:r>
              <a:rPr lang="ru-RU" dirty="0"/>
              <a:t>фильтров свертки</a:t>
            </a:r>
            <a:endParaRPr lang="en-US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C_output</a:t>
            </a:r>
            <a:r>
              <a:rPr lang="en-US" dirty="0"/>
              <a:t> * k * k * </a:t>
            </a:r>
            <a:r>
              <a:rPr lang="en-US" dirty="0" err="1"/>
              <a:t>C_input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1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08D38-07E2-B805-ABDC-BC2642F09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8AFBB2-7422-F4E6-232E-E2C25088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Для чего они нужны</a:t>
            </a:r>
            <a:r>
              <a:rPr lang="en-US" sz="3000" dirty="0"/>
              <a:t>?</a:t>
            </a:r>
            <a:endParaRPr lang="ru-RU" sz="3000" dirty="0"/>
          </a:p>
        </p:txBody>
      </p:sp>
      <p:pic>
        <p:nvPicPr>
          <p:cNvPr id="7170" name="Picture 2" descr="image processing - Edge Detection Convolution Intuition - Signal Processing  Stack Exchange">
            <a:extLst>
              <a:ext uri="{FF2B5EF4-FFF2-40B4-BE49-F238E27FC236}">
                <a16:creationId xmlns:a16="http://schemas.microsoft.com/office/drawing/2014/main" id="{79534310-E0B7-E8E9-EAE5-EA82E057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005" y="1040162"/>
            <a:ext cx="8119644" cy="37350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3384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5569</TotalTime>
  <Words>407</Words>
  <Application>Microsoft Office PowerPoint</Application>
  <PresentationFormat>Экран (16:9)</PresentationFormat>
  <Paragraphs>106</Paragraphs>
  <Slides>36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2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Convolutional Neural Networks (CNNs) Современные архитектуры нейронных сетей</vt:lpstr>
      <vt:lpstr>Дескриминативные vs генеративные задачи</vt:lpstr>
      <vt:lpstr>Дескриминативные задачи в CV</vt:lpstr>
      <vt:lpstr>Что такое изображение?</vt:lpstr>
      <vt:lpstr>Что такое свертка?</vt:lpstr>
      <vt:lpstr>Как работает свертка?</vt:lpstr>
      <vt:lpstr>Как работает свертка?</vt:lpstr>
      <vt:lpstr>Как работает свертка?</vt:lpstr>
      <vt:lpstr>Для чего они нужны?</vt:lpstr>
      <vt:lpstr>Для чего они нужны?</vt:lpstr>
      <vt:lpstr>Первая сверточная сеть LeNet (1990-e) </vt:lpstr>
      <vt:lpstr>Average and Max Pooling</vt:lpstr>
      <vt:lpstr>AlexNet (2012) </vt:lpstr>
      <vt:lpstr>Dropout</vt:lpstr>
      <vt:lpstr>Dropout inference</vt:lpstr>
      <vt:lpstr>VGG-16(2014)</vt:lpstr>
      <vt:lpstr>VGG-16 vs AlexNet</vt:lpstr>
      <vt:lpstr>ReLu</vt:lpstr>
      <vt:lpstr>GoogleNet(2014)</vt:lpstr>
      <vt:lpstr>Inception</vt:lpstr>
      <vt:lpstr>Inception v2 (2015)</vt:lpstr>
      <vt:lpstr>ResNet (2015)</vt:lpstr>
      <vt:lpstr>Residual connection and Batch Norm</vt:lpstr>
      <vt:lpstr>MobileNet (2016)</vt:lpstr>
      <vt:lpstr>Depthwise convolution</vt:lpstr>
      <vt:lpstr>Depthwise convolution</vt:lpstr>
      <vt:lpstr>Pointwise convolution</vt:lpstr>
      <vt:lpstr>Pointwise convolution</vt:lpstr>
      <vt:lpstr>Depth-wise separable convolution</vt:lpstr>
      <vt:lpstr>Параметры и число операций</vt:lpstr>
      <vt:lpstr>Параметры и число операций</vt:lpstr>
      <vt:lpstr>EfficientNet (2019)</vt:lpstr>
      <vt:lpstr>Object detection</vt:lpstr>
      <vt:lpstr>Segmentation problem (Unet)</vt:lpstr>
      <vt:lpstr>Transposed convolution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Александр Савельев</cp:lastModifiedBy>
  <cp:revision>104</cp:revision>
  <dcterms:created xsi:type="dcterms:W3CDTF">2014-06-27T12:30:22Z</dcterms:created>
  <dcterms:modified xsi:type="dcterms:W3CDTF">2025-09-08T11:59:49Z</dcterms:modified>
</cp:coreProperties>
</file>